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Constanti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D05009-FA49-48DB-931F-CE49A7523F0E}">
  <a:tblStyle styleId="{D3D05009-FA49-48DB-931F-CE49A7523F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onstantia-bold.fntdata"/><Relationship Id="rId10" Type="http://schemas.openxmlformats.org/officeDocument/2006/relationships/slide" Target="slides/slide4.xml"/><Relationship Id="rId32" Type="http://schemas.openxmlformats.org/officeDocument/2006/relationships/font" Target="fonts/Constantia-regular.fntdata"/><Relationship Id="rId13" Type="http://schemas.openxmlformats.org/officeDocument/2006/relationships/slide" Target="slides/slide7.xml"/><Relationship Id="rId35" Type="http://schemas.openxmlformats.org/officeDocument/2006/relationships/font" Target="fonts/Constantia-boldItalic.fntdata"/><Relationship Id="rId12" Type="http://schemas.openxmlformats.org/officeDocument/2006/relationships/slide" Target="slides/slide6.xml"/><Relationship Id="rId34" Type="http://schemas.openxmlformats.org/officeDocument/2006/relationships/font" Target="fonts/Constantia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e54f10af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e54f10af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15ab5d5b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15ab5d5b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15ab5d5b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15ab5d5b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49a321bd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49a321b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1917037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1917037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1917037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1917037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15ab5d5b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15ab5d5b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de5c77cf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de5c77cf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de5c77cf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de5c77cf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9a3e906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9a3e906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9c391b2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19c391b2b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de5c77cf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de5c77cf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15ab5d5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215ab5d5b4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15ab5d5b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215ab5d5b4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49a321b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49a321b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49a321b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49a321b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49a321bd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49a321bd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1917037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1917037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de5c77cf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de5c77cf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de5c77cf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de5c77cf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e54f10af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e54f10af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e54f10af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e54f10af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de5c77cf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de5c77cf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de5c77cf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de5c77cf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15ab5d5b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15ab5d5b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11430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600"/>
              </a:spcBef>
              <a:spcAft>
                <a:spcPts val="0"/>
              </a:spcAft>
              <a:buSzPts val="1530"/>
              <a:buChar char="●"/>
              <a:defRPr/>
            </a:lvl1pPr>
            <a:lvl2pPr indent="-325755" lvl="1" marL="914400" algn="l">
              <a:spcBef>
                <a:spcPts val="1200"/>
              </a:spcBef>
              <a:spcAft>
                <a:spcPts val="0"/>
              </a:spcAft>
              <a:buSzPts val="1530"/>
              <a:buChar char="○"/>
              <a:defRPr/>
            </a:lvl2pPr>
            <a:lvl3pPr indent="-325755" lvl="2" marL="1371600" algn="l">
              <a:spcBef>
                <a:spcPts val="1200"/>
              </a:spcBef>
              <a:spcAft>
                <a:spcPts val="0"/>
              </a:spcAft>
              <a:buSzPts val="1530"/>
              <a:buChar char="■"/>
              <a:defRPr/>
            </a:lvl3pPr>
            <a:lvl4pPr indent="-325755" lvl="3" marL="1828800" algn="l">
              <a:spcBef>
                <a:spcPts val="1200"/>
              </a:spcBef>
              <a:spcAft>
                <a:spcPts val="0"/>
              </a:spcAft>
              <a:buSzPts val="1530"/>
              <a:buChar char="●"/>
              <a:defRPr/>
            </a:lvl4pPr>
            <a:lvl5pPr indent="-325754" lvl="4" marL="2286000" algn="l">
              <a:spcBef>
                <a:spcPts val="1200"/>
              </a:spcBef>
              <a:spcAft>
                <a:spcPts val="0"/>
              </a:spcAft>
              <a:buSzPts val="1530"/>
              <a:buChar char="○"/>
              <a:defRPr/>
            </a:lvl5pPr>
            <a:lvl6pPr indent="-325754" lvl="5" marL="2743200" algn="l">
              <a:spcBef>
                <a:spcPts val="1200"/>
              </a:spcBef>
              <a:spcAft>
                <a:spcPts val="0"/>
              </a:spcAft>
              <a:buSzPts val="1530"/>
              <a:buChar char="■"/>
              <a:defRPr/>
            </a:lvl6pPr>
            <a:lvl7pPr indent="-325754" lvl="6" marL="3200400" algn="l">
              <a:spcBef>
                <a:spcPts val="1200"/>
              </a:spcBef>
              <a:spcAft>
                <a:spcPts val="0"/>
              </a:spcAft>
              <a:buSzPts val="1530"/>
              <a:buChar char="●"/>
              <a:defRPr/>
            </a:lvl7pPr>
            <a:lvl8pPr indent="-325754" lvl="7" marL="3657600" algn="l">
              <a:spcBef>
                <a:spcPts val="1200"/>
              </a:spcBef>
              <a:spcAft>
                <a:spcPts val="0"/>
              </a:spcAft>
              <a:buSzPts val="1530"/>
              <a:buChar char="○"/>
              <a:defRPr/>
            </a:lvl8pPr>
            <a:lvl9pPr indent="-325754" lvl="8" marL="4114800" algn="l">
              <a:spcBef>
                <a:spcPts val="1200"/>
              </a:spcBef>
              <a:spcAft>
                <a:spcPts val="1200"/>
              </a:spcAft>
              <a:buSzPts val="153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5791200" y="4652750"/>
            <a:ext cx="25908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10575" y="4636148"/>
            <a:ext cx="609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ctr">
              <a:spcBef>
                <a:spcPts val="0"/>
              </a:spcBef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ctr">
              <a:spcBef>
                <a:spcPts val="0"/>
              </a:spcBef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ctr">
              <a:spcBef>
                <a:spcPts val="0"/>
              </a:spcBef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ctr">
              <a:spcBef>
                <a:spcPts val="0"/>
              </a:spcBef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ctr">
              <a:spcBef>
                <a:spcPts val="0"/>
              </a:spcBef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ctr">
              <a:spcBef>
                <a:spcPts val="0"/>
              </a:spcBef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ctr">
              <a:spcBef>
                <a:spcPts val="0"/>
              </a:spcBef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ctr">
              <a:spcBef>
                <a:spcPts val="0"/>
              </a:spcBef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133600" y="4652750"/>
            <a:ext cx="3581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457200" y="1143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52483" y="369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GOVT DEGREE COLLEGE ZAINAPORA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Journey towards excellence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28000"/>
          </a:blip>
          <a:srcRect b="51099" l="2794" r="2803" t="-51100"/>
          <a:stretch/>
        </p:blipFill>
        <p:spPr>
          <a:xfrm>
            <a:off x="1145200" y="493425"/>
            <a:ext cx="7285376" cy="36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728850" y="4215475"/>
            <a:ext cx="6683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Theme: </a:t>
            </a:r>
            <a:r>
              <a:rPr lang="en" sz="3000">
                <a:solidFill>
                  <a:schemeClr val="accent4"/>
                </a:solidFill>
              </a:rPr>
              <a:t>Shopian@100</a:t>
            </a:r>
            <a:endParaRPr sz="3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75150" y="187575"/>
            <a:ext cx="84573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CURRICULAR ACTIVITIES GALLERY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125" y="826675"/>
            <a:ext cx="4403075" cy="4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26675"/>
            <a:ext cx="4630124" cy="42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65550" y="4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CURRICULAR ACTIVITIES GALLERY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3775"/>
            <a:ext cx="4228924" cy="437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725" y="675100"/>
            <a:ext cx="4352424" cy="43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12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CURRICULAR ACTIVITIES GALLERY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0175"/>
            <a:ext cx="4586326" cy="43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075" y="760175"/>
            <a:ext cx="4124524" cy="42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10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CURRICULAR ACTIVITIES GALLERY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0550"/>
            <a:ext cx="4572000" cy="41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500" y="730550"/>
            <a:ext cx="4502952" cy="417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11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CURRICULAR ACTIVITIES GALLERY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0050"/>
            <a:ext cx="4353700" cy="427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825" y="770050"/>
            <a:ext cx="4721176" cy="41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245900" y="247823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Enrollment of last 5 years</a:t>
            </a:r>
            <a:endParaRPr/>
          </a:p>
        </p:txBody>
      </p:sp>
      <p:graphicFrame>
        <p:nvGraphicFramePr>
          <p:cNvPr id="156" name="Google Shape;156;p28"/>
          <p:cNvGraphicFramePr/>
          <p:nvPr/>
        </p:nvGraphicFramePr>
        <p:xfrm>
          <a:off x="452725" y="11691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{D3D05009-FA49-48DB-931F-CE49A7523F0E}</a:tableStyleId>
              </a:tblPr>
              <a:tblGrid>
                <a:gridCol w="3041750"/>
                <a:gridCol w="5065200"/>
              </a:tblGrid>
              <a:tr h="5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Year 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No. of Enrolled Students 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2020-2021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100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2021-2022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370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2022-2023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493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2023-2024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260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2024-2025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254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12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</a:t>
            </a:r>
            <a:r>
              <a:rPr lang="en"/>
              <a:t>Infrastructure</a:t>
            </a:r>
            <a:r>
              <a:rPr lang="en"/>
              <a:t> </a:t>
            </a:r>
            <a:endParaRPr/>
          </a:p>
        </p:txBody>
      </p:sp>
      <p:graphicFrame>
        <p:nvGraphicFramePr>
          <p:cNvPr id="162" name="Google Shape;162;p29"/>
          <p:cNvGraphicFramePr/>
          <p:nvPr/>
        </p:nvGraphicFramePr>
        <p:xfrm>
          <a:off x="160175" y="76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{D3D05009-FA49-48DB-931F-CE49A7523F0E}</a:tableStyleId>
              </a:tblPr>
              <a:tblGrid>
                <a:gridCol w="1203725"/>
                <a:gridCol w="4728450"/>
                <a:gridCol w="2966025"/>
              </a:tblGrid>
              <a:tr h="36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5"/>
                          </a:solidFill>
                        </a:rPr>
                        <a:t>S.No </a:t>
                      </a:r>
                      <a:endParaRPr b="1" sz="17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5"/>
                          </a:solidFill>
                        </a:rPr>
                        <a:t>Item</a:t>
                      </a:r>
                      <a:endParaRPr b="1" sz="17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5"/>
                          </a:solidFill>
                        </a:rPr>
                        <a:t>No.</a:t>
                      </a:r>
                      <a:endParaRPr b="1" sz="17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 b="1"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Principal Chamber</a:t>
                      </a:r>
                      <a:endParaRPr b="1"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 b="1"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02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Smart </a:t>
                      </a:r>
                      <a:r>
                        <a:rPr lang="en">
                          <a:solidFill>
                            <a:srgbClr val="9E9E9E"/>
                          </a:solidFill>
                        </a:rPr>
                        <a:t>Classrooms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04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03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Examination hall/</a:t>
                      </a:r>
                      <a:r>
                        <a:rPr lang="en">
                          <a:solidFill>
                            <a:srgbClr val="9E9E9E"/>
                          </a:solidFill>
                        </a:rPr>
                        <a:t>conference</a:t>
                      </a:r>
                      <a:r>
                        <a:rPr lang="en">
                          <a:solidFill>
                            <a:srgbClr val="9E9E9E"/>
                          </a:solidFill>
                        </a:rPr>
                        <a:t> hall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04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Office Room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05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Staff Room 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06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Store Room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07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Browsing Centre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08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Library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09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Washrooms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04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PROGRAMS OFFERED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 Honours with Education as Major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 Honours with Political Science as Major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 Honours with History as Major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 Honours with Urdu as Major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"/>
              </a:spcAft>
              <a:buSzPts val="1800"/>
              <a:buChar char="●"/>
            </a:pPr>
            <a:r>
              <a:rPr lang="en"/>
              <a:t>BA Honours with Kashmiri as Major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SCHOLARSHIP AND FINANCIAL ASSISTANCE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Financial Assistance</a:t>
            </a:r>
            <a:r>
              <a:rPr lang="en"/>
              <a:t>: Provided to poor, orphan, and handicapped students, sanctioned by the Principal after scrutiny by the Financial Assistance Committee.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/>
              <a:t>Post-Matric Scholarship:</a:t>
            </a:r>
            <a:r>
              <a:rPr lang="en"/>
              <a:t> Category as well as through NSP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428596" y="1553759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934" lvl="0" marL="274320" rtl="0" algn="l"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⮚"/>
            </a:pPr>
            <a:r>
              <a:rPr lang="en" sz="1700"/>
              <a:t>G+3 WITH A PLINTH AREA OF </a:t>
            </a:r>
            <a:r>
              <a:rPr lang="en" sz="1700">
                <a:latin typeface="Algerian"/>
                <a:ea typeface="Algerian"/>
                <a:cs typeface="Algerian"/>
                <a:sym typeface="Algerian"/>
              </a:rPr>
              <a:t>20264</a:t>
            </a:r>
            <a:r>
              <a:rPr lang="en" sz="1700"/>
              <a:t> Sq Ft</a:t>
            </a:r>
            <a:endParaRPr sz="1700"/>
          </a:p>
          <a:p>
            <a:pPr indent="-241934" lvl="0" marL="274320" rtl="0" algn="l">
              <a:spcBef>
                <a:spcPts val="600"/>
              </a:spcBef>
              <a:spcAft>
                <a:spcPts val="0"/>
              </a:spcAft>
              <a:buSzPts val="1700"/>
              <a:buFont typeface="Noto Sans Symbols"/>
              <a:buChar char="⮚"/>
            </a:pPr>
            <a:r>
              <a:rPr lang="en" sz="1700"/>
              <a:t>AA COST: </a:t>
            </a:r>
            <a:r>
              <a:rPr lang="en" sz="1700">
                <a:latin typeface="Algerian"/>
                <a:ea typeface="Algerian"/>
                <a:cs typeface="Algerian"/>
                <a:sym typeface="Algerian"/>
              </a:rPr>
              <a:t>1884.67</a:t>
            </a:r>
            <a:r>
              <a:rPr lang="en" sz="1700"/>
              <a:t> LAKHS</a:t>
            </a:r>
            <a:endParaRPr sz="1700"/>
          </a:p>
          <a:p>
            <a:pPr indent="-241934" lvl="0" marL="274320" rtl="0" algn="l">
              <a:spcBef>
                <a:spcPts val="600"/>
              </a:spcBef>
              <a:spcAft>
                <a:spcPts val="0"/>
              </a:spcAft>
              <a:buSzPts val="1700"/>
              <a:buFont typeface="Noto Sans Symbols"/>
              <a:buChar char="⮚"/>
            </a:pPr>
            <a:r>
              <a:rPr lang="en" sz="1700"/>
              <a:t>ALLOTED COST</a:t>
            </a:r>
            <a:r>
              <a:rPr lang="en" sz="1700">
                <a:latin typeface="Algerian"/>
                <a:ea typeface="Algerian"/>
                <a:cs typeface="Algerian"/>
                <a:sym typeface="Algerian"/>
              </a:rPr>
              <a:t>: 1597.75 </a:t>
            </a:r>
            <a:r>
              <a:rPr lang="en" sz="1700"/>
              <a:t>LAKHS</a:t>
            </a:r>
            <a:endParaRPr sz="1700"/>
          </a:p>
          <a:p>
            <a:pPr indent="-133985" lvl="0" marL="274320" rtl="0" algn="l">
              <a:spcBef>
                <a:spcPts val="60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t/>
            </a:r>
            <a:endParaRPr sz="1700"/>
          </a:p>
          <a:p>
            <a:pPr indent="-241934" lvl="0" marL="274320" rtl="0" algn="l">
              <a:spcBef>
                <a:spcPts val="600"/>
              </a:spcBef>
              <a:spcAft>
                <a:spcPts val="0"/>
              </a:spcAft>
              <a:buSzPts val="1700"/>
              <a:buFont typeface="Noto Sans Symbols"/>
              <a:buChar char="⮚"/>
            </a:pPr>
            <a:r>
              <a:rPr lang="en" sz="1700"/>
              <a:t>DATE OF START OF WORK: 30-07-2022</a:t>
            </a:r>
            <a:endParaRPr sz="1700"/>
          </a:p>
          <a:p>
            <a:pPr indent="-274320" lvl="0" marL="274320" rtl="0" algn="l">
              <a:spcBef>
                <a:spcPts val="600"/>
              </a:spcBef>
              <a:spcAft>
                <a:spcPts val="1200"/>
              </a:spcAft>
              <a:buSzPts val="2210"/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type="title"/>
          </p:nvPr>
        </p:nvSpPr>
        <p:spPr>
          <a:xfrm>
            <a:off x="457200" y="1143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</a:pPr>
            <a:r>
              <a:rPr lang="en"/>
              <a:t>COLLEGE BUILDING SPECIFICATION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2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PROFILE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2200" y="591850"/>
            <a:ext cx="48870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66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Times New Roman"/>
              <a:buChar char="●"/>
            </a:pPr>
            <a:r>
              <a:rPr lang="en" sz="156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Established in March 2020, located 30 km’s from Shopian town on the Shopian-Bigbehra road</a:t>
            </a:r>
            <a:endParaRPr sz="15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Times New Roman"/>
              <a:buChar char="●"/>
            </a:pPr>
            <a:r>
              <a:rPr lang="en" sz="156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operating in a makeshift building in Zainapora town</a:t>
            </a:r>
            <a:endParaRPr sz="15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Times New Roman"/>
              <a:buChar char="●"/>
            </a:pPr>
            <a:r>
              <a:rPr lang="en" sz="156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Offers admission in basic humanities subjects like Education, Political Science, Urdu, History , Kashmiri</a:t>
            </a:r>
            <a:endParaRPr sz="15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56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0" y="696500"/>
            <a:ext cx="3922849" cy="196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750" y="2818450"/>
            <a:ext cx="3922848" cy="22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50" y="2867075"/>
            <a:ext cx="4620200" cy="21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428596" y="1446602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PHYSICAL : </a:t>
            </a:r>
            <a:r>
              <a:rPr lang="en" sz="1700">
                <a:latin typeface="Algerian"/>
                <a:ea typeface="Algerian"/>
                <a:cs typeface="Algerian"/>
                <a:sym typeface="Algerian"/>
              </a:rPr>
              <a:t>80</a:t>
            </a:r>
            <a:r>
              <a:rPr lang="en" sz="1700"/>
              <a:t>% COMPLETED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FINANCIAL: </a:t>
            </a:r>
            <a:r>
              <a:rPr lang="en" sz="1700">
                <a:latin typeface="Algerian"/>
                <a:ea typeface="Algerian"/>
                <a:cs typeface="Algerian"/>
                <a:sym typeface="Algerian"/>
              </a:rPr>
              <a:t>80</a:t>
            </a:r>
            <a:r>
              <a:rPr lang="en" sz="1700"/>
              <a:t>% COMPLETED</a:t>
            </a:r>
            <a:endParaRPr sz="1700"/>
          </a:p>
          <a:p>
            <a:pPr indent="-133985" lvl="0" marL="274320" rtl="0" algn="l">
              <a:spcBef>
                <a:spcPts val="60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t/>
            </a:r>
            <a:endParaRPr sz="1700"/>
          </a:p>
          <a:p>
            <a:pPr indent="-241934" lvl="0" marL="274320" rtl="0" algn="l">
              <a:spcBef>
                <a:spcPts val="600"/>
              </a:spcBef>
              <a:spcAft>
                <a:spcPts val="1200"/>
              </a:spcAft>
              <a:buSzPts val="1700"/>
              <a:buFont typeface="Noto Sans Symbols"/>
              <a:buChar char="⮚"/>
            </a:pPr>
            <a:r>
              <a:rPr lang="en" sz="1700"/>
              <a:t>EXPECTED DATE OF COMPLETION: JULY </a:t>
            </a:r>
            <a:r>
              <a:rPr lang="en" sz="1700">
                <a:latin typeface="Algerian"/>
                <a:ea typeface="Algerian"/>
                <a:cs typeface="Algerian"/>
                <a:sym typeface="Algerian"/>
              </a:rPr>
              <a:t>2025</a:t>
            </a:r>
            <a:endParaRPr sz="1700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86" name="Google Shape;186;p33"/>
          <p:cNvSpPr txBox="1"/>
          <p:nvPr>
            <p:ph type="title"/>
          </p:nvPr>
        </p:nvSpPr>
        <p:spPr>
          <a:xfrm>
            <a:off x="457200" y="85725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ct val="102717"/>
              <a:buFont typeface="Constantia"/>
              <a:buNone/>
            </a:pPr>
            <a:r>
              <a:rPr lang="en" sz="3680"/>
              <a:t>CURRENT STATUS OF COMPLETION</a:t>
            </a:r>
            <a:endParaRPr sz="368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457200" y="1419413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934" lvl="0" marL="27432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FUNDS RELEASED TILL DATE: </a:t>
            </a:r>
            <a:r>
              <a:rPr lang="en" sz="1700">
                <a:latin typeface="Algerian"/>
                <a:ea typeface="Algerian"/>
                <a:cs typeface="Algerian"/>
                <a:sym typeface="Algerian"/>
              </a:rPr>
              <a:t>1188 </a:t>
            </a:r>
            <a:r>
              <a:rPr lang="en" sz="1700"/>
              <a:t>LAKHS (</a:t>
            </a:r>
            <a:r>
              <a:rPr lang="en" sz="1700">
                <a:latin typeface="Algerian"/>
                <a:ea typeface="Algerian"/>
                <a:cs typeface="Algerian"/>
                <a:sym typeface="Algerian"/>
              </a:rPr>
              <a:t>74</a:t>
            </a:r>
            <a:r>
              <a:rPr lang="en" sz="1700"/>
              <a:t>% OF TOTAL FUNDS)</a:t>
            </a:r>
            <a:endParaRPr sz="1700"/>
          </a:p>
          <a:p>
            <a:pPr indent="-133985" lvl="0" marL="274320" rtl="0" algn="l">
              <a:spcBef>
                <a:spcPts val="60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 sz="1700"/>
          </a:p>
          <a:p>
            <a:pPr indent="-241934" lvl="0" marL="274320" rtl="0" algn="l">
              <a:spcBef>
                <a:spcPts val="600"/>
              </a:spcBef>
              <a:spcAft>
                <a:spcPts val="1200"/>
              </a:spcAft>
              <a:buSzPts val="1700"/>
              <a:buChar char="●"/>
            </a:pPr>
            <a:r>
              <a:rPr lang="en" sz="1700"/>
              <a:t>EXPENDITURE TILL DATE: </a:t>
            </a:r>
            <a:r>
              <a:rPr lang="en" sz="1700">
                <a:latin typeface="Algerian"/>
                <a:ea typeface="Algerian"/>
                <a:cs typeface="Algerian"/>
                <a:sym typeface="Algerian"/>
              </a:rPr>
              <a:t>1188</a:t>
            </a:r>
            <a:r>
              <a:rPr lang="en" sz="1700"/>
              <a:t> LAKHS </a:t>
            </a:r>
            <a:endParaRPr sz="1700"/>
          </a:p>
        </p:txBody>
      </p:sp>
      <p:sp>
        <p:nvSpPr>
          <p:cNvPr id="192" name="Google Shape;192;p34"/>
          <p:cNvSpPr txBox="1"/>
          <p:nvPr>
            <p:ph type="title"/>
          </p:nvPr>
        </p:nvSpPr>
        <p:spPr>
          <a:xfrm>
            <a:off x="457200" y="85725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</a:pPr>
            <a:r>
              <a:rPr lang="en"/>
              <a:t>EXPENDITURE STATUS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457200" y="1143000"/>
            <a:ext cx="82296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325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1.Renovation of Makeshift building through R&amp;B </a:t>
            </a:r>
            <a:endParaRPr sz="6800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800"/>
              <a:t>Estimated Cost 12 lakh for the establishment of 3 washrooms, gate for college, iron grill ,windows/doors,as well as </a:t>
            </a:r>
            <a:r>
              <a:rPr lang="en" sz="6800"/>
              <a:t>verandah</a:t>
            </a:r>
            <a:endParaRPr sz="6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2.Two </a:t>
            </a:r>
            <a:r>
              <a:rPr lang="en" sz="6800"/>
              <a:t>Prefabricated</a:t>
            </a:r>
            <a:r>
              <a:rPr lang="en" sz="6800"/>
              <a:t> Huts for students through SICOP with an area of 30/50 at an estimated cost of 46 lakhs</a:t>
            </a:r>
            <a:endParaRPr sz="6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3.Browsing Centre for college students at an estimation of 2</a:t>
            </a:r>
            <a:r>
              <a:rPr lang="en" sz="6800"/>
              <a:t>0 lakhs</a:t>
            </a:r>
            <a:r>
              <a:rPr lang="en" sz="6800"/>
              <a:t>(36 computers). </a:t>
            </a:r>
            <a:endParaRPr sz="6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4.Books for students upto 12 lakhs(more than 4000 books) 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 txBox="1"/>
          <p:nvPr>
            <p:ph type="title"/>
          </p:nvPr>
        </p:nvSpPr>
        <p:spPr>
          <a:xfrm>
            <a:off x="457200" y="114300"/>
            <a:ext cx="8229600" cy="91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 FROM 2020 TO 2024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457200" y="882475"/>
            <a:ext cx="8229600" cy="42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1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800"/>
              <a:t>1. </a:t>
            </a:r>
            <a:r>
              <a:rPr lang="en" sz="6800"/>
              <a:t>Introduction of more arts subjects. 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2.</a:t>
            </a:r>
            <a:r>
              <a:rPr lang="en" sz="6800"/>
              <a:t>Introduction of science/Commerce stream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3.Skill oriented Courses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4.Wifi facilities for students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5. 24/7 reading facilities for the students. 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6.Compound wall for College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7.Proper landscape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8.Hostel facilities for staff and students. 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00"/>
              <a:t>9.Recreation Halls for the students. </a:t>
            </a:r>
            <a:endParaRPr sz="6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6"/>
          <p:cNvSpPr txBox="1"/>
          <p:nvPr>
            <p:ph type="title"/>
          </p:nvPr>
        </p:nvSpPr>
        <p:spPr>
          <a:xfrm>
            <a:off x="457200" y="69100"/>
            <a:ext cx="8229600" cy="54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VISION/PLAN FOR NEXT 25 YEARS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457200" y="797475"/>
            <a:ext cx="8229600" cy="422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75"/>
              <a:buNone/>
            </a:pPr>
            <a:r>
              <a:rPr lang="en" sz="1719"/>
              <a:t>10. TT Hall/indoor games</a:t>
            </a:r>
            <a:endParaRPr sz="1719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19"/>
              <a:t>11. Gem centre. </a:t>
            </a:r>
            <a:endParaRPr sz="1719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19"/>
              <a:t>12. Conteen</a:t>
            </a:r>
            <a:endParaRPr sz="1719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19"/>
              <a:t>13 .Browsing centre with well equipped wifi facility. </a:t>
            </a:r>
            <a:endParaRPr sz="1719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19"/>
              <a:t>14. Transport facilities for students. </a:t>
            </a:r>
            <a:endParaRPr sz="1719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19"/>
              <a:t>15. Well equipped science labs</a:t>
            </a:r>
            <a:endParaRPr sz="1719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19"/>
              <a:t>16. </a:t>
            </a:r>
            <a:r>
              <a:rPr lang="en" sz="1719"/>
              <a:t>Psychological</a:t>
            </a:r>
            <a:r>
              <a:rPr lang="en" sz="1719"/>
              <a:t> lab/language labs. </a:t>
            </a:r>
            <a:endParaRPr sz="1719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719"/>
              <a:t>17. Smart classrooms</a:t>
            </a:r>
            <a:endParaRPr sz="171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1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550"/>
          </a:p>
        </p:txBody>
      </p:sp>
      <p:sp>
        <p:nvSpPr>
          <p:cNvPr id="210" name="Google Shape;210;p37"/>
          <p:cNvSpPr txBox="1"/>
          <p:nvPr>
            <p:ph type="title"/>
          </p:nvPr>
        </p:nvSpPr>
        <p:spPr>
          <a:xfrm>
            <a:off x="457200" y="114300"/>
            <a:ext cx="8229600" cy="91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VISION/PLAN FOR NEXT 25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457200" y="1046475"/>
            <a:ext cx="8229600" cy="382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700"/>
              <a:t>18. Special Classrooms for Visually, Hearing, orthopedic, Speech impairment students. 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700"/>
              <a:t>19. Single window system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20. Research Opportunities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21. Industry and </a:t>
            </a:r>
            <a:r>
              <a:rPr lang="en" sz="1700"/>
              <a:t>Internship</a:t>
            </a:r>
            <a:r>
              <a:rPr lang="en" sz="1700"/>
              <a:t> </a:t>
            </a:r>
            <a:r>
              <a:rPr lang="en" sz="1700"/>
              <a:t>Collaboration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22. Skill Development Programs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23. Hybrid Learning System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24. Carrier Services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25. College </a:t>
            </a:r>
            <a:r>
              <a:rPr lang="en" sz="1700"/>
              <a:t>Transportation</a:t>
            </a:r>
            <a:r>
              <a:rPr lang="en" sz="1700"/>
              <a:t> </a:t>
            </a:r>
            <a:endParaRPr sz="1700"/>
          </a:p>
        </p:txBody>
      </p:sp>
      <p:sp>
        <p:nvSpPr>
          <p:cNvPr id="216" name="Google Shape;216;p38"/>
          <p:cNvSpPr txBox="1"/>
          <p:nvPr>
            <p:ph type="title"/>
          </p:nvPr>
        </p:nvSpPr>
        <p:spPr>
          <a:xfrm>
            <a:off x="457200" y="74825"/>
            <a:ext cx="8229600" cy="91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VISION/PLAN FOR NEXT 25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AND MISSION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959750"/>
            <a:ext cx="848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700"/>
              <a:t>1. Excellence in education: Cultivating confidence, creativity, and human values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700"/>
              <a:t>2. Fostering a culture of action and inspired thinking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700"/>
              <a:t>3. Developing enlightened human resources for the nation's future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700"/>
              <a:t>4. Tailoring opportunities to students' intellectual and occupational needs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700"/>
              <a:t>5. Imparting quality education for a better tomorrow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1700"/>
              <a:t>6. Nurturing positive learning attitudes, problem-solving skills, and addressing new educational concerns (e.g., value-oriented education, technology, counseling)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58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 promote national integration and international understanding among students.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guide students to choose profession as per their capacity or level of intellect.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provide ideal, innovative and competent teachers to the society.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develop democratic citizenship and personality of the students.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provide value, moral and women Education.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7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provide right kind of leadership to the society.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Sanctioned  Strength (Teaching) </a:t>
            </a:r>
            <a:endParaRPr/>
          </a:p>
        </p:txBody>
      </p:sp>
      <p:graphicFrame>
        <p:nvGraphicFramePr>
          <p:cNvPr id="90" name="Google Shape;90;p18"/>
          <p:cNvGraphicFramePr/>
          <p:nvPr/>
        </p:nvGraphicFramePr>
        <p:xfrm>
          <a:off x="541300" y="11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{D3D05009-FA49-48DB-931F-CE49A7523F0E}</a:tableStyleId>
              </a:tblPr>
              <a:tblGrid>
                <a:gridCol w="1030525"/>
                <a:gridCol w="4258975"/>
                <a:gridCol w="2644750"/>
              </a:tblGrid>
              <a:tr h="46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S. No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Subject Name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Sanctioned Strength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English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6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Education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Urdu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Political Science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History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06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Kashmiri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07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PTI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Sanctioned  Strength (Non-Teaching) </a:t>
            </a:r>
            <a:endParaRPr/>
          </a:p>
        </p:txBody>
      </p:sp>
      <p:graphicFrame>
        <p:nvGraphicFramePr>
          <p:cNvPr id="96" name="Google Shape;96;p19"/>
          <p:cNvGraphicFramePr/>
          <p:nvPr/>
        </p:nvGraphicFramePr>
        <p:xfrm>
          <a:off x="728225" y="114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{D3D05009-FA49-48DB-931F-CE49A7523F0E}</a:tableStyleId>
              </a:tblPr>
              <a:tblGrid>
                <a:gridCol w="1041200"/>
                <a:gridCol w="4303150"/>
                <a:gridCol w="2672175"/>
              </a:tblGrid>
              <a:tr h="46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S. No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Designation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Sanctioned Strength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Accounts Assistant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1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Junior</a:t>
                      </a:r>
                      <a:r>
                        <a:rPr lang="en">
                          <a:solidFill>
                            <a:srgbClr val="9E9E9E"/>
                          </a:solidFill>
                        </a:rPr>
                        <a:t> Assistant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Library Assistant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Orderly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Chowkidar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12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FACULTY </a:t>
            </a:r>
            <a:endParaRPr/>
          </a:p>
        </p:txBody>
      </p:sp>
      <p:graphicFrame>
        <p:nvGraphicFramePr>
          <p:cNvPr id="102" name="Google Shape;102;p20"/>
          <p:cNvGraphicFramePr/>
          <p:nvPr/>
        </p:nvGraphicFramePr>
        <p:xfrm>
          <a:off x="427850" y="73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{D3D05009-FA49-48DB-931F-CE49A7523F0E}</a:tableStyleId>
              </a:tblPr>
              <a:tblGrid>
                <a:gridCol w="1284275"/>
                <a:gridCol w="2976025"/>
                <a:gridCol w="2130150"/>
                <a:gridCol w="2130150"/>
              </a:tblGrid>
              <a:tr h="6203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</a:rPr>
                        <a:t>Head of Institute :</a:t>
                      </a:r>
                      <a:endParaRPr b="1" sz="17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6203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Prof. Mohammad Amin Sheikh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Principal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2397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</a:rPr>
                        <a:t>Teaching Faculty:</a:t>
                      </a:r>
                      <a:endParaRPr b="1" sz="17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62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Dr. Syed Riyaz Ahmad Shah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Assistant Professor 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Education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02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Dr. Yasir Ahmad Khanday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Assistant Professor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English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03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Prof. Gulshana Akhter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Assistant Professor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</a:rPr>
                        <a:t>Kashmiri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TEACHING FACULTY</a:t>
            </a:r>
            <a:endParaRPr/>
          </a:p>
        </p:txBody>
      </p:sp>
      <p:graphicFrame>
        <p:nvGraphicFramePr>
          <p:cNvPr id="108" name="Google Shape;108;p21"/>
          <p:cNvGraphicFramePr/>
          <p:nvPr/>
        </p:nvGraphicFramePr>
        <p:xfrm>
          <a:off x="674125" y="1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{D3D05009-FA49-48DB-931F-CE49A7523F0E}</a:tableStyleId>
              </a:tblPr>
              <a:tblGrid>
                <a:gridCol w="1087000"/>
                <a:gridCol w="4395725"/>
                <a:gridCol w="2741375"/>
              </a:tblGrid>
              <a:tr h="7431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</a:rPr>
                        <a:t>Non Teaching Faculty </a:t>
                      </a:r>
                      <a:endParaRPr b="1" sz="17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74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E9E9E"/>
                          </a:solidFill>
                        </a:rPr>
                        <a:t>01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E9E9E"/>
                          </a:solidFill>
                        </a:rPr>
                        <a:t>Mr. Syed Lateef Ahmad Shah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E9E9E"/>
                          </a:solidFill>
                        </a:rPr>
                        <a:t>Senior Lab Assistant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4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E9E9E"/>
                          </a:solidFill>
                        </a:rPr>
                        <a:t>02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E9E9E"/>
                          </a:solidFill>
                        </a:rPr>
                        <a:t>Mr. Maloof Bashir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E9E9E"/>
                          </a:solidFill>
                        </a:rPr>
                        <a:t>Junior Assistant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4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E9E9E"/>
                          </a:solidFill>
                        </a:rPr>
                        <a:t>03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E9E9E"/>
                          </a:solidFill>
                        </a:rPr>
                        <a:t>Mr. Haris Fayaz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E9E9E"/>
                          </a:solidFill>
                        </a:rPr>
                        <a:t>MTS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CURRICULAR ACTIVITIES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PAINTING </a:t>
            </a:r>
            <a:r>
              <a:rPr lang="en"/>
              <a:t>COMPETITION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QUIZ COMPETITION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ART COMPETITION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DIFFERENT SPORTS ACTIVITIES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CLEANLINESS</a:t>
            </a:r>
            <a:r>
              <a:rPr lang="en"/>
              <a:t> DRIVE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DRUG AWARENESS </a:t>
            </a:r>
            <a:r>
              <a:rPr lang="en"/>
              <a:t>CAMPAIGN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PLANTATION DRIVE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SIGNATURE CAMPAIGN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